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8229600" cx="14630400"/>
  <p:notesSz cx="8229600" cy="146304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Source Sans 3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3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SourceSans3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slide" Target="slides/slide1.xml"/><Relationship Id="rId19" Type="http://schemas.openxmlformats.org/officeDocument/2006/relationships/font" Target="fonts/SourceSans3-bold.fntdata"/><Relationship Id="rId6" Type="http://schemas.openxmlformats.org/officeDocument/2006/relationships/slide" Target="slides/slide2.xml"/><Relationship Id="rId18" Type="http://schemas.openxmlformats.org/officeDocument/2006/relationships/font" Target="fonts/SourceSans3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" name="Google Shape;4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" name="Google Shape;20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1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6.png"/><Relationship Id="rId5" Type="http://schemas.openxmlformats.org/officeDocument/2006/relationships/image" Target="../media/image20.png"/><Relationship Id="rId6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2" name="Google Shape;5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2"/>
          <p:cNvSpPr/>
          <p:nvPr/>
        </p:nvSpPr>
        <p:spPr>
          <a:xfrm>
            <a:off x="6350198" y="2322552"/>
            <a:ext cx="7416300" cy="21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Travel Itinerary Planner with AI: Your Personal Trip Designer</a:t>
            </a:r>
            <a:endParaRPr b="0" i="0" sz="4400" u="none" cap="none" strike="noStrike"/>
          </a:p>
        </p:txBody>
      </p:sp>
      <p:sp>
        <p:nvSpPr>
          <p:cNvPr id="54" name="Google Shape;54;p12"/>
          <p:cNvSpPr/>
          <p:nvPr/>
        </p:nvSpPr>
        <p:spPr>
          <a:xfrm>
            <a:off x="6350198" y="4796552"/>
            <a:ext cx="74163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Welcome to a new era of travel planning. Discover how our AI-powered solution transforms the complex process of organizing trips into a seamless, enjoyable experience.</a:t>
            </a:r>
            <a:endParaRPr b="0" i="0" sz="1900" u="none" cap="none" strike="noStrike"/>
          </a:p>
        </p:txBody>
      </p:sp>
      <p:cxnSp>
        <p:nvCxnSpPr>
          <p:cNvPr id="55" name="Google Shape;55;p12"/>
          <p:cNvCxnSpPr/>
          <p:nvPr/>
        </p:nvCxnSpPr>
        <p:spPr>
          <a:xfrm>
            <a:off x="11891777" y="10295468"/>
            <a:ext cx="6443700" cy="6443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" name="Google Shape;56;p12"/>
          <p:cNvSpPr/>
          <p:nvPr/>
        </p:nvSpPr>
        <p:spPr>
          <a:xfrm>
            <a:off x="-541875" y="7703625"/>
            <a:ext cx="17325000" cy="6443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/>
          <p:nvPr/>
        </p:nvSpPr>
        <p:spPr>
          <a:xfrm>
            <a:off x="863798" y="1545193"/>
            <a:ext cx="9362700" cy="7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Challenges of Trip Planning</a:t>
            </a:r>
            <a:endParaRPr b="0" i="0" sz="4400" u="none" cap="none" strike="noStrike"/>
          </a:p>
        </p:txBody>
      </p:sp>
      <p:sp>
        <p:nvSpPr>
          <p:cNvPr id="63" name="Google Shape;63;p13"/>
          <p:cNvSpPr/>
          <p:nvPr/>
        </p:nvSpPr>
        <p:spPr>
          <a:xfrm>
            <a:off x="863798" y="2740104"/>
            <a:ext cx="555300" cy="555300"/>
          </a:xfrm>
          <a:prstGeom prst="roundRect">
            <a:avLst>
              <a:gd fmla="val 6667" name="adj"/>
            </a:avLst>
          </a:prstGeom>
          <a:solidFill>
            <a:srgbClr val="3031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64" name="Google Shape;64;p13"/>
          <p:cNvSpPr/>
          <p:nvPr/>
        </p:nvSpPr>
        <p:spPr>
          <a:xfrm>
            <a:off x="1665923" y="2786301"/>
            <a:ext cx="4820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650"/>
              <a:buFont typeface="Montserrat"/>
              <a:buNone/>
            </a:pPr>
            <a:r>
              <a:rPr b="1" i="0" lang="en-US" sz="265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Overwhelming Information</a:t>
            </a:r>
            <a:endParaRPr b="0" i="0" sz="2650" u="none" cap="none" strike="noStrike"/>
          </a:p>
        </p:txBody>
      </p:sp>
      <p:sp>
        <p:nvSpPr>
          <p:cNvPr id="65" name="Google Shape;65;p13"/>
          <p:cNvSpPr/>
          <p:nvPr/>
        </p:nvSpPr>
        <p:spPr>
          <a:xfrm>
            <a:off x="1665923" y="3354943"/>
            <a:ext cx="54951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Travelers face a deluge of websites, blogs, and reviews, making it hard to find reliable and relevant information for their specific needs.</a:t>
            </a:r>
            <a:endParaRPr b="0" i="0" sz="1900" u="none" cap="none" strike="noStrike"/>
          </a:p>
        </p:txBody>
      </p:sp>
      <p:sp>
        <p:nvSpPr>
          <p:cNvPr id="66" name="Google Shape;66;p13"/>
          <p:cNvSpPr/>
          <p:nvPr/>
        </p:nvSpPr>
        <p:spPr>
          <a:xfrm>
            <a:off x="7469386" y="2740104"/>
            <a:ext cx="555300" cy="555300"/>
          </a:xfrm>
          <a:prstGeom prst="roundRect">
            <a:avLst>
              <a:gd fmla="val 6667" name="adj"/>
            </a:avLst>
          </a:prstGeom>
          <a:solidFill>
            <a:srgbClr val="3031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67" name="Google Shape;67;p13"/>
          <p:cNvSpPr/>
          <p:nvPr/>
        </p:nvSpPr>
        <p:spPr>
          <a:xfrm>
            <a:off x="8271510" y="2786301"/>
            <a:ext cx="47544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650"/>
              <a:buFont typeface="Montserrat"/>
              <a:buNone/>
            </a:pPr>
            <a:r>
              <a:rPr b="1" i="0" lang="en-US" sz="265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Time-Consuming Research</a:t>
            </a:r>
            <a:endParaRPr b="0" i="0" sz="2650" u="none" cap="none" strike="noStrike"/>
          </a:p>
        </p:txBody>
      </p:sp>
      <p:sp>
        <p:nvSpPr>
          <p:cNvPr id="68" name="Google Shape;68;p13"/>
          <p:cNvSpPr/>
          <p:nvPr/>
        </p:nvSpPr>
        <p:spPr>
          <a:xfrm>
            <a:off x="8271510" y="3354943"/>
            <a:ext cx="54951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Crafting a detailed itinerary, from flights and accommodation to daily activities and dining, often takes hours, even days, of dedicated research.</a:t>
            </a:r>
            <a:endParaRPr b="0" i="0" sz="1900" u="none" cap="none" strike="noStrike"/>
          </a:p>
        </p:txBody>
      </p:sp>
      <p:sp>
        <p:nvSpPr>
          <p:cNvPr id="69" name="Google Shape;69;p13"/>
          <p:cNvSpPr/>
          <p:nvPr/>
        </p:nvSpPr>
        <p:spPr>
          <a:xfrm>
            <a:off x="863798" y="4959072"/>
            <a:ext cx="555300" cy="555300"/>
          </a:xfrm>
          <a:prstGeom prst="roundRect">
            <a:avLst>
              <a:gd fmla="val 6667" name="adj"/>
            </a:avLst>
          </a:prstGeom>
          <a:solidFill>
            <a:srgbClr val="3031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70" name="Google Shape;70;p13"/>
          <p:cNvSpPr/>
          <p:nvPr/>
        </p:nvSpPr>
        <p:spPr>
          <a:xfrm>
            <a:off x="1665923" y="5005268"/>
            <a:ext cx="41049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650"/>
              <a:buFont typeface="Montserrat"/>
              <a:buNone/>
            </a:pPr>
            <a:r>
              <a:rPr b="1" i="0" lang="en-US" sz="265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Lack of Personalization</a:t>
            </a:r>
            <a:endParaRPr b="0" i="0" sz="2650" u="none" cap="none" strike="noStrike"/>
          </a:p>
        </p:txBody>
      </p:sp>
      <p:sp>
        <p:nvSpPr>
          <p:cNvPr id="71" name="Google Shape;71;p13"/>
          <p:cNvSpPr/>
          <p:nvPr/>
        </p:nvSpPr>
        <p:spPr>
          <a:xfrm>
            <a:off x="1665923" y="5573911"/>
            <a:ext cx="54951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Generic itineraries rarely match individual preferences, budget constraints, or travel styles, leading to less fulfilling trips.</a:t>
            </a:r>
            <a:endParaRPr b="0" i="0" sz="1900" u="none" cap="none" strike="noStrike"/>
          </a:p>
        </p:txBody>
      </p:sp>
      <p:sp>
        <p:nvSpPr>
          <p:cNvPr id="72" name="Google Shape;72;p13"/>
          <p:cNvSpPr/>
          <p:nvPr/>
        </p:nvSpPr>
        <p:spPr>
          <a:xfrm>
            <a:off x="7469386" y="4959072"/>
            <a:ext cx="555300" cy="555300"/>
          </a:xfrm>
          <a:prstGeom prst="roundRect">
            <a:avLst>
              <a:gd fmla="val 6667" name="adj"/>
            </a:avLst>
          </a:prstGeom>
          <a:solidFill>
            <a:srgbClr val="3031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73" name="Google Shape;73;p13"/>
          <p:cNvSpPr/>
          <p:nvPr/>
        </p:nvSpPr>
        <p:spPr>
          <a:xfrm>
            <a:off x="8271510" y="5005268"/>
            <a:ext cx="4382100" cy="4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650"/>
              <a:buFont typeface="Montserrat"/>
              <a:buNone/>
            </a:pPr>
            <a:r>
              <a:rPr b="1" i="0" lang="en-US" sz="265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Coordination Complexity</a:t>
            </a:r>
            <a:endParaRPr b="0" i="0" sz="2650" u="none" cap="none" strike="noStrike"/>
          </a:p>
        </p:txBody>
      </p:sp>
      <p:sp>
        <p:nvSpPr>
          <p:cNvPr id="74" name="Google Shape;74;p13"/>
          <p:cNvSpPr/>
          <p:nvPr/>
        </p:nvSpPr>
        <p:spPr>
          <a:xfrm>
            <a:off x="8271510" y="5573911"/>
            <a:ext cx="54951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Planning for groups or navigating multi-city trips adds layers of complexity, making coordination a significant headache.</a:t>
            </a:r>
            <a:endParaRPr b="0" i="0" sz="1900" u="none" cap="none" strike="noStrike"/>
          </a:p>
        </p:txBody>
      </p:sp>
      <p:sp>
        <p:nvSpPr>
          <p:cNvPr id="75" name="Google Shape;75;p13"/>
          <p:cNvSpPr/>
          <p:nvPr/>
        </p:nvSpPr>
        <p:spPr>
          <a:xfrm>
            <a:off x="-519900" y="7792850"/>
            <a:ext cx="16015200" cy="6443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/>
          <p:nvPr/>
        </p:nvSpPr>
        <p:spPr>
          <a:xfrm>
            <a:off x="662345" y="520422"/>
            <a:ext cx="118644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50"/>
              <a:buFont typeface="Montserrat"/>
              <a:buNone/>
            </a:pPr>
            <a:r>
              <a:rPr b="1" i="0" lang="en-US" sz="33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Solution Overview: How Our AI Travel Planner Works</a:t>
            </a:r>
            <a:endParaRPr b="0" i="0" sz="3350" u="none" cap="none" strike="noStrike"/>
          </a:p>
        </p:txBody>
      </p:sp>
      <p:pic>
        <p:nvPicPr>
          <p:cNvPr descr="preencoded.png" id="82" name="Google Shape;8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2345" y="1554837"/>
            <a:ext cx="6421995" cy="642199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/>
          <p:nvPr/>
        </p:nvSpPr>
        <p:spPr>
          <a:xfrm>
            <a:off x="7553682" y="1512213"/>
            <a:ext cx="6422100" cy="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None/>
            </a:pP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Our AI-powered travel planner simplifies trip organization by taking your inputs—city, budget, and number of days—and instantly generating a comprehensive, day-by-day itinerary.</a:t>
            </a:r>
            <a:endParaRPr b="0" i="0" sz="1450" u="none" cap="none" strike="noStrike"/>
          </a:p>
        </p:txBody>
      </p:sp>
      <p:sp>
        <p:nvSpPr>
          <p:cNvPr id="84" name="Google Shape;84;p14"/>
          <p:cNvSpPr/>
          <p:nvPr/>
        </p:nvSpPr>
        <p:spPr>
          <a:xfrm>
            <a:off x="7553682" y="2534364"/>
            <a:ext cx="64221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Char char="•"/>
            </a:pP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Summaries for each day's activities</a:t>
            </a:r>
            <a:endParaRPr b="0" i="0" sz="1450" u="none" cap="none" strike="noStrike"/>
          </a:p>
        </p:txBody>
      </p:sp>
      <p:sp>
        <p:nvSpPr>
          <p:cNvPr id="85" name="Google Shape;85;p14"/>
          <p:cNvSpPr/>
          <p:nvPr/>
        </p:nvSpPr>
        <p:spPr>
          <a:xfrm>
            <a:off x="7553682" y="2884527"/>
            <a:ext cx="64221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Char char="•"/>
            </a:pP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Integrated maps for easy navigation</a:t>
            </a:r>
            <a:endParaRPr b="0" i="0" sz="1450" u="none" cap="none" strike="noStrike"/>
          </a:p>
        </p:txBody>
      </p:sp>
      <p:sp>
        <p:nvSpPr>
          <p:cNvPr id="86" name="Google Shape;86;p14"/>
          <p:cNvSpPr/>
          <p:nvPr/>
        </p:nvSpPr>
        <p:spPr>
          <a:xfrm>
            <a:off x="7553682" y="3234690"/>
            <a:ext cx="64221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Char char="•"/>
            </a:pP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Curated dining recommendations</a:t>
            </a:r>
            <a:endParaRPr b="0" i="0" sz="1450" u="none" cap="none" strike="noStrike"/>
          </a:p>
        </p:txBody>
      </p:sp>
      <p:sp>
        <p:nvSpPr>
          <p:cNvPr id="87" name="Google Shape;87;p14"/>
          <p:cNvSpPr/>
          <p:nvPr/>
        </p:nvSpPr>
        <p:spPr>
          <a:xfrm>
            <a:off x="7553682" y="3584853"/>
            <a:ext cx="64221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Char char="•"/>
            </a:pP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Seamless adjustments based on preferences</a:t>
            </a:r>
            <a:endParaRPr b="0" i="0" sz="1450" u="none" cap="none" strike="noStrike"/>
          </a:p>
        </p:txBody>
      </p:sp>
      <p:sp>
        <p:nvSpPr>
          <p:cNvPr id="88" name="Google Shape;88;p14"/>
          <p:cNvSpPr/>
          <p:nvPr/>
        </p:nvSpPr>
        <p:spPr>
          <a:xfrm>
            <a:off x="7553682" y="4039076"/>
            <a:ext cx="64221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None/>
            </a:pP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It's like having a personal travel agent, available 24/7, tailored precisely to your journey.</a:t>
            </a:r>
            <a:endParaRPr b="0" i="0" sz="1450" u="none" cap="none" strike="noStrike"/>
          </a:p>
        </p:txBody>
      </p:sp>
      <p:sp>
        <p:nvSpPr>
          <p:cNvPr id="89" name="Google Shape;89;p14"/>
          <p:cNvSpPr/>
          <p:nvPr/>
        </p:nvSpPr>
        <p:spPr>
          <a:xfrm>
            <a:off x="-545552" y="7587975"/>
            <a:ext cx="15721500" cy="6443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/>
          <p:nvPr/>
        </p:nvSpPr>
        <p:spPr>
          <a:xfrm>
            <a:off x="794742" y="624364"/>
            <a:ext cx="13041000" cy="12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50"/>
              <a:buFont typeface="Montserrat"/>
              <a:buNone/>
            </a:pPr>
            <a:r>
              <a:rPr b="1" i="0" lang="en-US" sz="40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Core Feature: Personalized Itineraries Based on User Inputs</a:t>
            </a:r>
            <a:endParaRPr b="0" i="0" sz="4050" u="none" cap="none" strike="noStrike"/>
          </a:p>
        </p:txBody>
      </p:sp>
      <p:sp>
        <p:nvSpPr>
          <p:cNvPr id="96" name="Google Shape;96;p15"/>
          <p:cNvSpPr/>
          <p:nvPr/>
        </p:nvSpPr>
        <p:spPr>
          <a:xfrm>
            <a:off x="794742" y="2368629"/>
            <a:ext cx="6406800" cy="2676300"/>
          </a:xfrm>
          <a:prstGeom prst="roundRect">
            <a:avLst>
              <a:gd fmla="val 1273" name="adj"/>
            </a:avLst>
          </a:prstGeom>
          <a:solidFill>
            <a:srgbClr val="111213"/>
          </a:solidFill>
          <a:ln cap="flat" cmpd="sng" w="30475">
            <a:solidFill>
              <a:srgbClr val="494A4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97" name="Google Shape;97;p15"/>
          <p:cNvSpPr/>
          <p:nvPr/>
        </p:nvSpPr>
        <p:spPr>
          <a:xfrm>
            <a:off x="825222" y="2399109"/>
            <a:ext cx="6345900" cy="681300"/>
          </a:xfrm>
          <a:prstGeom prst="rect">
            <a:avLst/>
          </a:prstGeom>
          <a:solidFill>
            <a:srgbClr val="3031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98" name="Google Shape;98;p15"/>
          <p:cNvSpPr/>
          <p:nvPr/>
        </p:nvSpPr>
        <p:spPr>
          <a:xfrm>
            <a:off x="1052274" y="3307318"/>
            <a:ext cx="2580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00"/>
              <a:buFont typeface="Montserrat"/>
              <a:buNone/>
            </a:pPr>
            <a:r>
              <a:rPr b="1" i="0" lang="en-US" sz="200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City Selection</a:t>
            </a:r>
            <a:endParaRPr b="0" i="0" sz="2000" u="none" cap="none" strike="noStrike"/>
          </a:p>
        </p:txBody>
      </p:sp>
      <p:sp>
        <p:nvSpPr>
          <p:cNvPr id="99" name="Google Shape;99;p15"/>
          <p:cNvSpPr/>
          <p:nvPr/>
        </p:nvSpPr>
        <p:spPr>
          <a:xfrm>
            <a:off x="1052274" y="3765947"/>
            <a:ext cx="58917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42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Users input their desired destination, from bustling metropolises to serene coastal towns.</a:t>
            </a:r>
            <a:endParaRPr b="0" i="0" sz="1750" u="none" cap="none" strike="noStrike"/>
          </a:p>
        </p:txBody>
      </p:sp>
      <p:sp>
        <p:nvSpPr>
          <p:cNvPr id="100" name="Google Shape;100;p15"/>
          <p:cNvSpPr/>
          <p:nvPr/>
        </p:nvSpPr>
        <p:spPr>
          <a:xfrm>
            <a:off x="7428667" y="2368629"/>
            <a:ext cx="6407100" cy="2676300"/>
          </a:xfrm>
          <a:prstGeom prst="roundRect">
            <a:avLst>
              <a:gd fmla="val 1273" name="adj"/>
            </a:avLst>
          </a:prstGeom>
          <a:solidFill>
            <a:srgbClr val="111213"/>
          </a:solidFill>
          <a:ln cap="flat" cmpd="sng" w="30475">
            <a:solidFill>
              <a:srgbClr val="494A4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7459147" y="2399109"/>
            <a:ext cx="6345900" cy="681300"/>
          </a:xfrm>
          <a:prstGeom prst="rect">
            <a:avLst/>
          </a:prstGeom>
          <a:solidFill>
            <a:srgbClr val="3031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02" name="Google Shape;102;p15"/>
          <p:cNvSpPr/>
          <p:nvPr/>
        </p:nvSpPr>
        <p:spPr>
          <a:xfrm>
            <a:off x="7686199" y="3307318"/>
            <a:ext cx="2580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00"/>
              <a:buFont typeface="Montserrat"/>
              <a:buNone/>
            </a:pPr>
            <a:r>
              <a:rPr b="1" i="0" lang="en-US" sz="200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Budget Range</a:t>
            </a:r>
            <a:endParaRPr b="0" i="0" sz="200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7686199" y="3765947"/>
            <a:ext cx="58920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42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Users define their spending comfort, from luxury travel to budget-friendly adventures, ensuring recommendations align with financial plans.</a:t>
            </a:r>
            <a:endParaRPr b="0" i="0" sz="1750" u="none" cap="none" strike="noStrike"/>
          </a:p>
        </p:txBody>
      </p:sp>
      <p:sp>
        <p:nvSpPr>
          <p:cNvPr id="104" name="Google Shape;104;p15"/>
          <p:cNvSpPr/>
          <p:nvPr/>
        </p:nvSpPr>
        <p:spPr>
          <a:xfrm>
            <a:off x="794742" y="5272088"/>
            <a:ext cx="6406800" cy="2335800"/>
          </a:xfrm>
          <a:prstGeom prst="roundRect">
            <a:avLst>
              <a:gd fmla="val 1458" name="adj"/>
            </a:avLst>
          </a:prstGeom>
          <a:solidFill>
            <a:srgbClr val="111213"/>
          </a:solidFill>
          <a:ln cap="flat" cmpd="sng" w="30475">
            <a:solidFill>
              <a:srgbClr val="494A4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05" name="Google Shape;105;p15"/>
          <p:cNvSpPr/>
          <p:nvPr/>
        </p:nvSpPr>
        <p:spPr>
          <a:xfrm>
            <a:off x="825222" y="5302568"/>
            <a:ext cx="6345900" cy="681300"/>
          </a:xfrm>
          <a:prstGeom prst="rect">
            <a:avLst/>
          </a:prstGeom>
          <a:solidFill>
            <a:srgbClr val="3031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06" name="Google Shape;106;p15"/>
          <p:cNvSpPr/>
          <p:nvPr/>
        </p:nvSpPr>
        <p:spPr>
          <a:xfrm>
            <a:off x="1052274" y="6210776"/>
            <a:ext cx="25803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00"/>
              <a:buFont typeface="Montserrat"/>
              <a:buNone/>
            </a:pPr>
            <a:r>
              <a:rPr b="1" i="0" lang="en-US" sz="200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Number of Days</a:t>
            </a:r>
            <a:endParaRPr b="0" i="0" sz="2000" u="none" cap="none" strike="noStrike"/>
          </a:p>
        </p:txBody>
      </p:sp>
      <p:sp>
        <p:nvSpPr>
          <p:cNvPr id="107" name="Google Shape;107;p15"/>
          <p:cNvSpPr/>
          <p:nvPr/>
        </p:nvSpPr>
        <p:spPr>
          <a:xfrm>
            <a:off x="1052274" y="6669405"/>
            <a:ext cx="58917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42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The itinerary dynamically adjusts its depth and scope based on the duration of the trip, ensuring a balanced schedule.</a:t>
            </a:r>
            <a:endParaRPr b="0" i="0" sz="1750" u="none" cap="none" strike="noStrike"/>
          </a:p>
        </p:txBody>
      </p:sp>
      <p:sp>
        <p:nvSpPr>
          <p:cNvPr id="108" name="Google Shape;108;p15"/>
          <p:cNvSpPr/>
          <p:nvPr/>
        </p:nvSpPr>
        <p:spPr>
          <a:xfrm>
            <a:off x="7428667" y="5272088"/>
            <a:ext cx="6407100" cy="2335800"/>
          </a:xfrm>
          <a:prstGeom prst="roundRect">
            <a:avLst>
              <a:gd fmla="val 1458" name="adj"/>
            </a:avLst>
          </a:prstGeom>
          <a:solidFill>
            <a:srgbClr val="111213"/>
          </a:solidFill>
          <a:ln cap="flat" cmpd="sng" w="30475">
            <a:solidFill>
              <a:srgbClr val="494A4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09" name="Google Shape;109;p15"/>
          <p:cNvSpPr/>
          <p:nvPr/>
        </p:nvSpPr>
        <p:spPr>
          <a:xfrm>
            <a:off x="7459147" y="5302568"/>
            <a:ext cx="6345900" cy="681300"/>
          </a:xfrm>
          <a:prstGeom prst="rect">
            <a:avLst/>
          </a:prstGeom>
          <a:solidFill>
            <a:srgbClr val="3031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10" name="Google Shape;110;p15"/>
          <p:cNvSpPr/>
          <p:nvPr/>
        </p:nvSpPr>
        <p:spPr>
          <a:xfrm>
            <a:off x="7686199" y="6210776"/>
            <a:ext cx="2874600" cy="3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00"/>
              <a:buFont typeface="Montserrat"/>
              <a:buNone/>
            </a:pPr>
            <a:r>
              <a:rPr b="1" i="0" lang="en-US" sz="200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Personal Preferences</a:t>
            </a:r>
            <a:endParaRPr b="0" i="0" sz="2000" u="none" cap="none" strike="noStrike"/>
          </a:p>
        </p:txBody>
      </p:sp>
      <p:sp>
        <p:nvSpPr>
          <p:cNvPr id="111" name="Google Shape;111;p15"/>
          <p:cNvSpPr/>
          <p:nvPr/>
        </p:nvSpPr>
        <p:spPr>
          <a:xfrm>
            <a:off x="7686199" y="6669405"/>
            <a:ext cx="58920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428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Arial"/>
              <a:buNone/>
            </a:pPr>
            <a:r>
              <a:rPr b="0" i="0" lang="en-US" sz="17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Optional fields allow users to specify interests (e.g., history, food, adventure) for hyper-personalized suggestions.</a:t>
            </a:r>
            <a:endParaRPr b="0" i="0" sz="1750" u="none" cap="none" strike="noStrike"/>
          </a:p>
        </p:txBody>
      </p:sp>
      <p:sp>
        <p:nvSpPr>
          <p:cNvPr id="112" name="Google Shape;112;p15"/>
          <p:cNvSpPr/>
          <p:nvPr/>
        </p:nvSpPr>
        <p:spPr>
          <a:xfrm>
            <a:off x="-468602" y="7835050"/>
            <a:ext cx="15567600" cy="6443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/>
          <p:nvPr/>
        </p:nvSpPr>
        <p:spPr>
          <a:xfrm>
            <a:off x="662345" y="520422"/>
            <a:ext cx="13305600" cy="10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73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50"/>
              <a:buFont typeface="Montserrat"/>
              <a:buNone/>
            </a:pPr>
            <a:r>
              <a:rPr b="1" i="0" lang="en-US" sz="33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Implementation Details: Prompt Chaining and Multi-Step LLM Calls</a:t>
            </a:r>
            <a:endParaRPr b="0" i="0" sz="3350" u="none" cap="none" strike="noStrike"/>
          </a:p>
        </p:txBody>
      </p:sp>
      <p:sp>
        <p:nvSpPr>
          <p:cNvPr id="119" name="Google Shape;119;p16"/>
          <p:cNvSpPr/>
          <p:nvPr/>
        </p:nvSpPr>
        <p:spPr>
          <a:xfrm>
            <a:off x="662345" y="2049899"/>
            <a:ext cx="64221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None/>
            </a:pP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Our AI leverages sophisticated prompt chaining to break down complex itinerary generation into manageable steps.</a:t>
            </a:r>
            <a:endParaRPr b="0" i="0" sz="1450" u="none" cap="none" strike="noStrike"/>
          </a:p>
        </p:txBody>
      </p:sp>
      <p:sp>
        <p:nvSpPr>
          <p:cNvPr id="120" name="Google Shape;120;p16"/>
          <p:cNvSpPr/>
          <p:nvPr/>
        </p:nvSpPr>
        <p:spPr>
          <a:xfrm>
            <a:off x="662345" y="2788087"/>
            <a:ext cx="64221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None/>
            </a:pPr>
            <a:r>
              <a:rPr b="1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Initial Query:</a:t>
            </a: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 User inputs form the first prompt.</a:t>
            </a:r>
            <a:endParaRPr b="0" i="0" sz="1450" u="none" cap="none" strike="noStrike"/>
          </a:p>
        </p:txBody>
      </p:sp>
      <p:sp>
        <p:nvSpPr>
          <p:cNvPr id="121" name="Google Shape;121;p16"/>
          <p:cNvSpPr/>
          <p:nvPr/>
        </p:nvSpPr>
        <p:spPr>
          <a:xfrm>
            <a:off x="662345" y="3138249"/>
            <a:ext cx="64221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None/>
            </a:pPr>
            <a:r>
              <a:rPr b="1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Contextualization:</a:t>
            </a: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 LLM identifies key themes (e.g., "romantic Paris," "budget Tokyo").</a:t>
            </a:r>
            <a:endParaRPr b="0" i="0" sz="1450" u="none" cap="none" strike="noStrike"/>
          </a:p>
        </p:txBody>
      </p:sp>
      <p:sp>
        <p:nvSpPr>
          <p:cNvPr id="122" name="Google Shape;122;p16"/>
          <p:cNvSpPr/>
          <p:nvPr/>
        </p:nvSpPr>
        <p:spPr>
          <a:xfrm>
            <a:off x="662345" y="3772376"/>
            <a:ext cx="64221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None/>
            </a:pPr>
            <a:r>
              <a:rPr b="1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Day-by-Day Breakdown:</a:t>
            </a: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 Subsequent prompts generate daily plans, activities, and routes.</a:t>
            </a:r>
            <a:endParaRPr b="0" i="0" sz="1450" u="none" cap="none" strike="noStrike"/>
          </a:p>
        </p:txBody>
      </p:sp>
      <p:sp>
        <p:nvSpPr>
          <p:cNvPr id="123" name="Google Shape;123;p16"/>
          <p:cNvSpPr/>
          <p:nvPr/>
        </p:nvSpPr>
        <p:spPr>
          <a:xfrm>
            <a:off x="662345" y="4406503"/>
            <a:ext cx="64221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None/>
            </a:pPr>
            <a:r>
              <a:rPr b="1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Refinement Loops:</a:t>
            </a: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 Iterative calls to refine suggestions, ensuring coherence and quality.</a:t>
            </a:r>
            <a:endParaRPr b="0" i="0" sz="1450" u="none" cap="none" strike="noStrike"/>
          </a:p>
        </p:txBody>
      </p:sp>
      <p:sp>
        <p:nvSpPr>
          <p:cNvPr id="124" name="Google Shape;124;p16"/>
          <p:cNvSpPr/>
          <p:nvPr/>
        </p:nvSpPr>
        <p:spPr>
          <a:xfrm>
            <a:off x="662345" y="5040630"/>
            <a:ext cx="6422100" cy="28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172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50"/>
              <a:buFont typeface="Arial"/>
              <a:buNone/>
            </a:pPr>
            <a:r>
              <a:rPr b="1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Integration:</a:t>
            </a:r>
            <a:r>
              <a:rPr b="0" i="0" lang="en-US" sz="145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 Final output combines LLM insights with Google Maps data.</a:t>
            </a:r>
            <a:endParaRPr b="0" i="0" sz="1450" u="none" cap="none" strike="noStrike"/>
          </a:p>
        </p:txBody>
      </p:sp>
      <p:pic>
        <p:nvPicPr>
          <p:cNvPr descr="preencoded.png" id="125" name="Google Shape;12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3682" y="2092523"/>
            <a:ext cx="6421995" cy="642199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/>
          <p:nvPr/>
        </p:nvSpPr>
        <p:spPr>
          <a:xfrm>
            <a:off x="-369752" y="7747400"/>
            <a:ext cx="15369900" cy="6443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/>
          <p:nvPr/>
        </p:nvSpPr>
        <p:spPr>
          <a:xfrm>
            <a:off x="814864" y="640913"/>
            <a:ext cx="13000800" cy="13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50"/>
              <a:buFont typeface="Montserrat"/>
              <a:buNone/>
            </a:pPr>
            <a:r>
              <a:rPr b="1" i="0" lang="en-US" sz="415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UI/UX Design: Creating an Intuitive User Experience</a:t>
            </a:r>
            <a:endParaRPr b="0" i="0" sz="4150" u="none" cap="none" strike="noStrike"/>
          </a:p>
        </p:txBody>
      </p:sp>
      <p:sp>
        <p:nvSpPr>
          <p:cNvPr id="133" name="Google Shape;133;p17"/>
          <p:cNvSpPr/>
          <p:nvPr/>
        </p:nvSpPr>
        <p:spPr>
          <a:xfrm>
            <a:off x="814864" y="2429232"/>
            <a:ext cx="13000800" cy="3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Our design philosophy centers on simplicity and clarity, ensuring travelers can easily navigate and customize their itineraries.</a:t>
            </a:r>
            <a:endParaRPr b="0" i="0" sz="1800" u="none" cap="none" strike="noStrike"/>
          </a:p>
        </p:txBody>
      </p:sp>
      <p:pic>
        <p:nvPicPr>
          <p:cNvPr descr="preencoded.png" id="134" name="Google Shape;134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4864" y="3040142"/>
            <a:ext cx="581978" cy="58197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7"/>
          <p:cNvSpPr/>
          <p:nvPr/>
        </p:nvSpPr>
        <p:spPr>
          <a:xfrm>
            <a:off x="814864" y="3913108"/>
            <a:ext cx="27483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Intuitive Navigation</a:t>
            </a:r>
            <a:endParaRPr b="0" i="0" sz="2050" u="none" cap="none" strike="noStrike"/>
          </a:p>
        </p:txBody>
      </p:sp>
      <p:sp>
        <p:nvSpPr>
          <p:cNvPr id="136" name="Google Shape;136;p17"/>
          <p:cNvSpPr/>
          <p:nvPr/>
        </p:nvSpPr>
        <p:spPr>
          <a:xfrm>
            <a:off x="814864" y="4383405"/>
            <a:ext cx="63549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Clean layouts and logical flow allow users to quickly input details and access their generated itineraries.</a:t>
            </a:r>
            <a:endParaRPr b="0" i="0" sz="1800" u="none" cap="none" strike="noStrike"/>
          </a:p>
        </p:txBody>
      </p:sp>
      <p:pic>
        <p:nvPicPr>
          <p:cNvPr descr="preencoded.png" id="137" name="Google Shape;13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60694" y="3040142"/>
            <a:ext cx="581978" cy="581978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/>
          <p:nvPr/>
        </p:nvSpPr>
        <p:spPr>
          <a:xfrm>
            <a:off x="7460694" y="3913108"/>
            <a:ext cx="31809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Customization Options</a:t>
            </a:r>
            <a:endParaRPr b="0" i="0" sz="2050" u="none" cap="none" strike="noStrike"/>
          </a:p>
        </p:txBody>
      </p:sp>
      <p:sp>
        <p:nvSpPr>
          <p:cNvPr id="139" name="Google Shape;139;p17"/>
          <p:cNvSpPr/>
          <p:nvPr/>
        </p:nvSpPr>
        <p:spPr>
          <a:xfrm>
            <a:off x="7460694" y="4383405"/>
            <a:ext cx="63549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Easy-to-use controls for adjusting activities, dining, and timelines within the generated plan.</a:t>
            </a:r>
            <a:endParaRPr b="0" i="0" sz="1800" u="none" cap="none" strike="noStrike"/>
          </a:p>
        </p:txBody>
      </p:sp>
      <p:pic>
        <p:nvPicPr>
          <p:cNvPr descr="preencoded.png" id="140" name="Google Shape;140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4864" y="5547122"/>
            <a:ext cx="581978" cy="581978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7"/>
          <p:cNvSpPr/>
          <p:nvPr/>
        </p:nvSpPr>
        <p:spPr>
          <a:xfrm>
            <a:off x="814864" y="6420088"/>
            <a:ext cx="26457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Visual Itineraries</a:t>
            </a:r>
            <a:endParaRPr b="0" i="0" sz="2050" u="none" cap="none" strike="noStrike"/>
          </a:p>
        </p:txBody>
      </p:sp>
      <p:sp>
        <p:nvSpPr>
          <p:cNvPr id="142" name="Google Shape;142;p17"/>
          <p:cNvSpPr/>
          <p:nvPr/>
        </p:nvSpPr>
        <p:spPr>
          <a:xfrm>
            <a:off x="814864" y="6890385"/>
            <a:ext cx="63549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Integrated maps and image suggestions provide a clear visual overview of each day's plan.</a:t>
            </a:r>
            <a:endParaRPr b="0" i="0" sz="1800" u="none" cap="none" strike="noStrike"/>
          </a:p>
        </p:txBody>
      </p:sp>
      <p:pic>
        <p:nvPicPr>
          <p:cNvPr descr="preencoded.png" id="143" name="Google Shape;143;p1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60694" y="5547122"/>
            <a:ext cx="581978" cy="58197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7"/>
          <p:cNvSpPr/>
          <p:nvPr/>
        </p:nvSpPr>
        <p:spPr>
          <a:xfrm>
            <a:off x="7460694" y="6420088"/>
            <a:ext cx="2645700" cy="3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ontserrat"/>
              <a:buNone/>
            </a:pPr>
            <a:r>
              <a:rPr b="1" i="0" lang="en-US" sz="205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Responsive Design</a:t>
            </a:r>
            <a:endParaRPr b="0" i="0" sz="2050" u="none" cap="none" strike="noStrike"/>
          </a:p>
        </p:txBody>
      </p:sp>
      <p:sp>
        <p:nvSpPr>
          <p:cNvPr id="145" name="Google Shape;145;p17"/>
          <p:cNvSpPr/>
          <p:nvPr/>
        </p:nvSpPr>
        <p:spPr>
          <a:xfrm>
            <a:off x="7460694" y="6890385"/>
            <a:ext cx="6354900" cy="6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Optimized for seamless use on desktop, tablet, and mobile devices, making planning accessible anywhere.</a:t>
            </a:r>
            <a:endParaRPr b="0" i="0" sz="1800" u="none" cap="none" strike="noStrike"/>
          </a:p>
        </p:txBody>
      </p:sp>
      <p:sp>
        <p:nvSpPr>
          <p:cNvPr id="146" name="Google Shape;146;p17"/>
          <p:cNvSpPr/>
          <p:nvPr/>
        </p:nvSpPr>
        <p:spPr>
          <a:xfrm>
            <a:off x="-397052" y="7728225"/>
            <a:ext cx="15424500" cy="6443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52" name="Google Shape;15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24028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8"/>
          <p:cNvSpPr/>
          <p:nvPr/>
        </p:nvSpPr>
        <p:spPr>
          <a:xfrm>
            <a:off x="627221" y="2734866"/>
            <a:ext cx="114219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</a:pPr>
            <a:r>
              <a:rPr b="1" i="0" lang="en-US" sz="32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Case Study: Sample Trip Planning from Start to Finish</a:t>
            </a:r>
            <a:endParaRPr b="0" i="0" sz="3200" u="none" cap="none" strike="noStrike"/>
          </a:p>
        </p:txBody>
      </p:sp>
      <p:sp>
        <p:nvSpPr>
          <p:cNvPr id="154" name="Google Shape;154;p18"/>
          <p:cNvSpPr/>
          <p:nvPr/>
        </p:nvSpPr>
        <p:spPr>
          <a:xfrm>
            <a:off x="627221" y="3692009"/>
            <a:ext cx="20367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None/>
            </a:pPr>
            <a:r>
              <a:rPr b="1" i="0" lang="en-US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User Input:</a:t>
            </a:r>
            <a:endParaRPr b="0" i="0" sz="1600" u="none" cap="none" strike="noStrike"/>
          </a:p>
        </p:txBody>
      </p:sp>
      <p:sp>
        <p:nvSpPr>
          <p:cNvPr id="155" name="Google Shape;155;p18"/>
          <p:cNvSpPr/>
          <p:nvPr/>
        </p:nvSpPr>
        <p:spPr>
          <a:xfrm>
            <a:off x="627221" y="4125754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City: </a:t>
            </a:r>
            <a:r>
              <a:rPr b="1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Rome</a:t>
            </a:r>
            <a:endParaRPr b="0" i="0" sz="1400" u="none" cap="none" strike="noStrike"/>
          </a:p>
        </p:txBody>
      </p:sp>
      <p:sp>
        <p:nvSpPr>
          <p:cNvPr id="156" name="Google Shape;156;p18"/>
          <p:cNvSpPr/>
          <p:nvPr/>
        </p:nvSpPr>
        <p:spPr>
          <a:xfrm>
            <a:off x="627221" y="4555688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Budget: </a:t>
            </a:r>
            <a:r>
              <a:rPr b="1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Mid-range</a:t>
            </a:r>
            <a:endParaRPr b="0" i="0" sz="140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627221" y="4985623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Days: </a:t>
            </a:r>
            <a:r>
              <a:rPr b="1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  <a:endParaRPr b="0" i="0" sz="1400" u="none" cap="none" strike="noStrike"/>
          </a:p>
        </p:txBody>
      </p:sp>
      <p:sp>
        <p:nvSpPr>
          <p:cNvPr id="158" name="Google Shape;158;p18"/>
          <p:cNvSpPr/>
          <p:nvPr/>
        </p:nvSpPr>
        <p:spPr>
          <a:xfrm>
            <a:off x="627221" y="5415558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Preferences: </a:t>
            </a:r>
            <a:r>
              <a:rPr b="1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History, Food, Art</a:t>
            </a:r>
            <a:endParaRPr b="0" i="0" sz="1400" u="none" cap="none" strike="noStrike"/>
          </a:p>
        </p:txBody>
      </p:sp>
      <p:sp>
        <p:nvSpPr>
          <p:cNvPr id="159" name="Google Shape;159;p18"/>
          <p:cNvSpPr/>
          <p:nvPr/>
        </p:nvSpPr>
        <p:spPr>
          <a:xfrm>
            <a:off x="7541419" y="3692009"/>
            <a:ext cx="3147600" cy="2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Montserrat"/>
              <a:buNone/>
            </a:pPr>
            <a:r>
              <a:rPr b="1" i="0" lang="en-US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Generated Itinerary (Excerpt):</a:t>
            </a:r>
            <a:endParaRPr b="0" i="0" sz="1600" u="none" cap="none" strike="noStrike"/>
          </a:p>
        </p:txBody>
      </p:sp>
      <p:sp>
        <p:nvSpPr>
          <p:cNvPr id="160" name="Google Shape;160;p18"/>
          <p:cNvSpPr/>
          <p:nvPr/>
        </p:nvSpPr>
        <p:spPr>
          <a:xfrm>
            <a:off x="7541419" y="4125754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Day 1: Ancient Wonders</a:t>
            </a:r>
            <a:endParaRPr b="0" i="0" sz="1400" u="none" cap="none" strike="noStrike"/>
          </a:p>
        </p:txBody>
      </p:sp>
      <p:sp>
        <p:nvSpPr>
          <p:cNvPr id="161" name="Google Shape;161;p18"/>
          <p:cNvSpPr/>
          <p:nvPr/>
        </p:nvSpPr>
        <p:spPr>
          <a:xfrm>
            <a:off x="7541419" y="4555688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Morning: Colosseum &amp; Roman Forum (guided tour)</a:t>
            </a:r>
            <a:endParaRPr b="0" i="0" sz="1400" u="none" cap="none" strike="noStrike"/>
          </a:p>
        </p:txBody>
      </p:sp>
      <p:sp>
        <p:nvSpPr>
          <p:cNvPr id="162" name="Google Shape;162;p18"/>
          <p:cNvSpPr/>
          <p:nvPr/>
        </p:nvSpPr>
        <p:spPr>
          <a:xfrm>
            <a:off x="7541419" y="4887039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Lunch: Trattoria near Pantheon (authentic Roman)</a:t>
            </a:r>
            <a:endParaRPr b="0" i="0" sz="1400" u="none" cap="none" strike="noStrike"/>
          </a:p>
        </p:txBody>
      </p:sp>
      <p:sp>
        <p:nvSpPr>
          <p:cNvPr id="163" name="Google Shape;163;p18"/>
          <p:cNvSpPr/>
          <p:nvPr/>
        </p:nvSpPr>
        <p:spPr>
          <a:xfrm>
            <a:off x="7541419" y="5218390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Afternoon: Pantheon &amp; Piazza Navona</a:t>
            </a:r>
            <a:endParaRPr b="0" i="0" sz="1400" u="none" cap="none" strike="noStrike"/>
          </a:p>
        </p:txBody>
      </p:sp>
      <p:sp>
        <p:nvSpPr>
          <p:cNvPr id="164" name="Google Shape;164;p18"/>
          <p:cNvSpPr/>
          <p:nvPr/>
        </p:nvSpPr>
        <p:spPr>
          <a:xfrm>
            <a:off x="7541419" y="5549741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Evening: Dinner in Trastevere, explore charming alleys</a:t>
            </a:r>
            <a:endParaRPr b="0" i="0" sz="1400" u="none" cap="none" strike="noStrike"/>
          </a:p>
        </p:txBody>
      </p:sp>
      <p:sp>
        <p:nvSpPr>
          <p:cNvPr id="165" name="Google Shape;165;p18"/>
          <p:cNvSpPr/>
          <p:nvPr/>
        </p:nvSpPr>
        <p:spPr>
          <a:xfrm>
            <a:off x="7541419" y="5979676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Day 2: Vatican &amp; Baroque Art</a:t>
            </a:r>
            <a:endParaRPr b="0" i="0" sz="1400" u="none" cap="none" strike="noStrike"/>
          </a:p>
        </p:txBody>
      </p:sp>
      <p:sp>
        <p:nvSpPr>
          <p:cNvPr id="166" name="Google Shape;166;p18"/>
          <p:cNvSpPr/>
          <p:nvPr/>
        </p:nvSpPr>
        <p:spPr>
          <a:xfrm>
            <a:off x="7541419" y="6409611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Morning: Vatican Museums &amp; St. Peter's Basilica</a:t>
            </a:r>
            <a:endParaRPr b="0" i="0" sz="1400" u="none" cap="none" strike="noStrike"/>
          </a:p>
        </p:txBody>
      </p:sp>
      <p:sp>
        <p:nvSpPr>
          <p:cNvPr id="167" name="Google Shape;167;p18"/>
          <p:cNvSpPr/>
          <p:nvPr/>
        </p:nvSpPr>
        <p:spPr>
          <a:xfrm>
            <a:off x="7541419" y="6740962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Lunch: Pizza al taglio near Vatican</a:t>
            </a:r>
            <a:endParaRPr b="0" i="0" sz="1400" u="none" cap="none" strike="noStrike"/>
          </a:p>
        </p:txBody>
      </p:sp>
      <p:sp>
        <p:nvSpPr>
          <p:cNvPr id="168" name="Google Shape;168;p18"/>
          <p:cNvSpPr/>
          <p:nvPr/>
        </p:nvSpPr>
        <p:spPr>
          <a:xfrm>
            <a:off x="7541419" y="7072313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Afternoon: Castel Sant'Angelo &amp; Ponte Sant'Angelo</a:t>
            </a:r>
            <a:endParaRPr b="0" i="0" sz="1400" u="none" cap="none" strike="noStrike"/>
          </a:p>
        </p:txBody>
      </p:sp>
      <p:sp>
        <p:nvSpPr>
          <p:cNvPr id="169" name="Google Shape;169;p18"/>
          <p:cNvSpPr/>
          <p:nvPr/>
        </p:nvSpPr>
        <p:spPr>
          <a:xfrm>
            <a:off x="7541419" y="7403663"/>
            <a:ext cx="6469500" cy="2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Arial"/>
              <a:buChar char="•"/>
            </a:pPr>
            <a:r>
              <a:rPr b="0" i="0" lang="en-US" sz="14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Evening: Trevi Fountain &amp; Spanish Steps, gelato break</a:t>
            </a:r>
            <a:endParaRPr b="0" i="0" sz="1400" u="none" cap="none" strike="noStrike"/>
          </a:p>
        </p:txBody>
      </p:sp>
      <p:sp>
        <p:nvSpPr>
          <p:cNvPr id="170" name="Google Shape;170;p18"/>
          <p:cNvSpPr/>
          <p:nvPr/>
        </p:nvSpPr>
        <p:spPr>
          <a:xfrm>
            <a:off x="-418950" y="7735025"/>
            <a:ext cx="15468300" cy="6443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/>
          <p:nvPr/>
        </p:nvSpPr>
        <p:spPr>
          <a:xfrm>
            <a:off x="863798" y="915591"/>
            <a:ext cx="12902700" cy="14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Challenges and Solutions: Overcoming Technical Hurdles</a:t>
            </a:r>
            <a:endParaRPr b="0" i="0" sz="4400" u="none" cap="none" strike="noStrike"/>
          </a:p>
        </p:txBody>
      </p:sp>
      <p:sp>
        <p:nvSpPr>
          <p:cNvPr id="177" name="Google Shape;177;p19"/>
          <p:cNvSpPr/>
          <p:nvPr/>
        </p:nvSpPr>
        <p:spPr>
          <a:xfrm>
            <a:off x="863798" y="3181945"/>
            <a:ext cx="4136400" cy="4132200"/>
          </a:xfrm>
          <a:prstGeom prst="roundRect">
            <a:avLst>
              <a:gd fmla="val 3541" name="adj"/>
            </a:avLst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78" name="Google Shape;178;p19"/>
          <p:cNvSpPr/>
          <p:nvPr/>
        </p:nvSpPr>
        <p:spPr>
          <a:xfrm>
            <a:off x="863798" y="3151465"/>
            <a:ext cx="4136400" cy="121800"/>
          </a:xfrm>
          <a:prstGeom prst="roundRect">
            <a:avLst>
              <a:gd fmla="val 30368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79" name="Google Shape;179;p19"/>
          <p:cNvSpPr/>
          <p:nvPr/>
        </p:nvSpPr>
        <p:spPr>
          <a:xfrm>
            <a:off x="2561689" y="2811780"/>
            <a:ext cx="740400" cy="740400"/>
          </a:xfrm>
          <a:prstGeom prst="roundRect">
            <a:avLst>
              <a:gd fmla="val 12349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pic>
        <p:nvPicPr>
          <p:cNvPr descr="preencoded.png" id="180" name="Google Shape;18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3860" y="2996922"/>
            <a:ext cx="296108" cy="37016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9"/>
          <p:cNvSpPr/>
          <p:nvPr/>
        </p:nvSpPr>
        <p:spPr>
          <a:xfrm>
            <a:off x="1141095" y="3798927"/>
            <a:ext cx="28050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Data Accuracy</a:t>
            </a:r>
            <a:endParaRPr b="0" i="0" sz="2200" u="none" cap="none" strike="noStrike"/>
          </a:p>
        </p:txBody>
      </p:sp>
      <p:sp>
        <p:nvSpPr>
          <p:cNvPr id="182" name="Google Shape;182;p19"/>
          <p:cNvSpPr/>
          <p:nvPr/>
        </p:nvSpPr>
        <p:spPr>
          <a:xfrm>
            <a:off x="1141095" y="4297561"/>
            <a:ext cx="35817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Ensuring LLM outputs are factually correct and current for locations and recommendations.</a:t>
            </a:r>
            <a:endParaRPr b="0" i="0" sz="1900" u="none" cap="none" strike="noStrike"/>
          </a:p>
        </p:txBody>
      </p:sp>
      <p:sp>
        <p:nvSpPr>
          <p:cNvPr id="183" name="Google Shape;183;p19"/>
          <p:cNvSpPr/>
          <p:nvPr/>
        </p:nvSpPr>
        <p:spPr>
          <a:xfrm>
            <a:off x="1141095" y="5556052"/>
            <a:ext cx="35817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Solution: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 Implement robust validation against Google Maps and reputable travel databases.</a:t>
            </a:r>
            <a:endParaRPr b="0" i="0" sz="1900" u="none" cap="none" strike="noStrike"/>
          </a:p>
        </p:txBody>
      </p:sp>
      <p:sp>
        <p:nvSpPr>
          <p:cNvPr id="184" name="Google Shape;184;p19"/>
          <p:cNvSpPr/>
          <p:nvPr/>
        </p:nvSpPr>
        <p:spPr>
          <a:xfrm>
            <a:off x="5246965" y="3181945"/>
            <a:ext cx="4136400" cy="4132200"/>
          </a:xfrm>
          <a:prstGeom prst="roundRect">
            <a:avLst>
              <a:gd fmla="val 3541" name="adj"/>
            </a:avLst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85" name="Google Shape;185;p19"/>
          <p:cNvSpPr/>
          <p:nvPr/>
        </p:nvSpPr>
        <p:spPr>
          <a:xfrm>
            <a:off x="5246965" y="3151465"/>
            <a:ext cx="4136400" cy="121800"/>
          </a:xfrm>
          <a:prstGeom prst="roundRect">
            <a:avLst>
              <a:gd fmla="val 30368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86" name="Google Shape;186;p19"/>
          <p:cNvSpPr/>
          <p:nvPr/>
        </p:nvSpPr>
        <p:spPr>
          <a:xfrm>
            <a:off x="6944856" y="2811780"/>
            <a:ext cx="740400" cy="740400"/>
          </a:xfrm>
          <a:prstGeom prst="roundRect">
            <a:avLst>
              <a:gd fmla="val 12349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pic>
        <p:nvPicPr>
          <p:cNvPr descr="preencoded.png" id="187" name="Google Shape;187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67027" y="2996922"/>
            <a:ext cx="296108" cy="37016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9"/>
          <p:cNvSpPr/>
          <p:nvPr/>
        </p:nvSpPr>
        <p:spPr>
          <a:xfrm>
            <a:off x="5524262" y="3798927"/>
            <a:ext cx="28050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Response Time</a:t>
            </a:r>
            <a:endParaRPr b="0" i="0" sz="2200" u="none" cap="none" strike="noStrike"/>
          </a:p>
        </p:txBody>
      </p:sp>
      <p:sp>
        <p:nvSpPr>
          <p:cNvPr id="189" name="Google Shape;189;p19"/>
          <p:cNvSpPr/>
          <p:nvPr/>
        </p:nvSpPr>
        <p:spPr>
          <a:xfrm>
            <a:off x="5524262" y="4297561"/>
            <a:ext cx="35817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Minimizing latency for complex multi-step LLM calls to provide a smooth user experience.</a:t>
            </a:r>
            <a:endParaRPr b="0" i="0" sz="1900" u="none" cap="none" strike="noStrike"/>
          </a:p>
        </p:txBody>
      </p:sp>
      <p:sp>
        <p:nvSpPr>
          <p:cNvPr id="190" name="Google Shape;190;p19"/>
          <p:cNvSpPr/>
          <p:nvPr/>
        </p:nvSpPr>
        <p:spPr>
          <a:xfrm>
            <a:off x="5524262" y="5556052"/>
            <a:ext cx="35817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Solution: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 Optimize API calls, leverage caching, and explore parallel processing for prompts.</a:t>
            </a:r>
            <a:endParaRPr b="0" i="0" sz="1900" u="none" cap="none" strike="noStrike"/>
          </a:p>
        </p:txBody>
      </p:sp>
      <p:sp>
        <p:nvSpPr>
          <p:cNvPr id="191" name="Google Shape;191;p19"/>
          <p:cNvSpPr/>
          <p:nvPr/>
        </p:nvSpPr>
        <p:spPr>
          <a:xfrm>
            <a:off x="9630132" y="3181945"/>
            <a:ext cx="4136400" cy="4132200"/>
          </a:xfrm>
          <a:prstGeom prst="roundRect">
            <a:avLst>
              <a:gd fmla="val 3541" name="adj"/>
            </a:avLst>
          </a:prstGeom>
          <a:solidFill>
            <a:srgbClr val="11121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92" name="Google Shape;192;p19"/>
          <p:cNvSpPr/>
          <p:nvPr/>
        </p:nvSpPr>
        <p:spPr>
          <a:xfrm>
            <a:off x="9630132" y="3151465"/>
            <a:ext cx="4136400" cy="121800"/>
          </a:xfrm>
          <a:prstGeom prst="roundRect">
            <a:avLst>
              <a:gd fmla="val 30368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sp>
        <p:nvSpPr>
          <p:cNvPr id="193" name="Google Shape;193;p19"/>
          <p:cNvSpPr/>
          <p:nvPr/>
        </p:nvSpPr>
        <p:spPr>
          <a:xfrm>
            <a:off x="11328023" y="2811780"/>
            <a:ext cx="740400" cy="740400"/>
          </a:xfrm>
          <a:prstGeom prst="roundRect">
            <a:avLst>
              <a:gd fmla="val 123492" name="adj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</a:pPr>
            <a:r>
              <a:t/>
            </a:r>
            <a:endParaRPr b="0" i="0" sz="1800" u="none" cap="none" strike="noStrike"/>
          </a:p>
        </p:txBody>
      </p:sp>
      <p:pic>
        <p:nvPicPr>
          <p:cNvPr descr="preencoded.png" id="194" name="Google Shape;194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550194" y="2996922"/>
            <a:ext cx="296108" cy="370165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9"/>
          <p:cNvSpPr/>
          <p:nvPr/>
        </p:nvSpPr>
        <p:spPr>
          <a:xfrm>
            <a:off x="9907429" y="3798927"/>
            <a:ext cx="30336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ontserrat"/>
              <a:buNone/>
            </a:pPr>
            <a:r>
              <a:rPr b="1" i="0" lang="en-US" sz="2200" u="none" cap="none" strike="noStrike">
                <a:solidFill>
                  <a:srgbClr val="E2E6E9"/>
                </a:solidFill>
                <a:latin typeface="Montserrat"/>
                <a:ea typeface="Montserrat"/>
                <a:cs typeface="Montserrat"/>
                <a:sym typeface="Montserrat"/>
              </a:rPr>
              <a:t>Nuance &amp; Ambiguity</a:t>
            </a:r>
            <a:endParaRPr b="0" i="0" sz="2200" u="none" cap="none" strike="noStrike"/>
          </a:p>
        </p:txBody>
      </p:sp>
      <p:sp>
        <p:nvSpPr>
          <p:cNvPr id="196" name="Google Shape;196;p19"/>
          <p:cNvSpPr/>
          <p:nvPr/>
        </p:nvSpPr>
        <p:spPr>
          <a:xfrm>
            <a:off x="9907429" y="4297561"/>
            <a:ext cx="3581700" cy="11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Handling subjective user preferences and ambiguous inputs effectively.</a:t>
            </a:r>
            <a:endParaRPr b="0" i="0" sz="1900" u="none" cap="none" strike="noStrike"/>
          </a:p>
        </p:txBody>
      </p:sp>
      <p:sp>
        <p:nvSpPr>
          <p:cNvPr id="197" name="Google Shape;197;p19"/>
          <p:cNvSpPr/>
          <p:nvPr/>
        </p:nvSpPr>
        <p:spPr>
          <a:xfrm>
            <a:off x="9907429" y="5556052"/>
            <a:ext cx="3581700" cy="14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Arial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Solution: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Arial"/>
                <a:ea typeface="Arial"/>
                <a:cs typeface="Arial"/>
                <a:sym typeface="Arial"/>
              </a:rPr>
              <a:t> Implement user feedback loops and fine-tune LLM models with diverse travel scenarios.</a:t>
            </a:r>
            <a:endParaRPr b="0" i="0" sz="1900" u="none" cap="none" strike="noStrike"/>
          </a:p>
        </p:txBody>
      </p:sp>
      <p:sp>
        <p:nvSpPr>
          <p:cNvPr id="198" name="Google Shape;198;p19"/>
          <p:cNvSpPr/>
          <p:nvPr/>
        </p:nvSpPr>
        <p:spPr>
          <a:xfrm>
            <a:off x="-441577" y="7747231"/>
            <a:ext cx="15513300" cy="64437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04" name="Google Shape;20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0"/>
          <p:cNvSpPr/>
          <p:nvPr/>
        </p:nvSpPr>
        <p:spPr>
          <a:xfrm>
            <a:off x="863798" y="1204913"/>
            <a:ext cx="7416403" cy="14025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Montserrat"/>
              <a:buNone/>
            </a:pPr>
            <a:r>
              <a:rPr b="1" i="0" lang="en-US" sz="4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Next Steps and Future Enhancements</a:t>
            </a:r>
            <a:endParaRPr b="0" i="0" sz="4400" u="none" cap="none" strike="noStrike"/>
          </a:p>
        </p:txBody>
      </p:sp>
      <p:sp>
        <p:nvSpPr>
          <p:cNvPr id="206" name="Google Shape;206;p20"/>
          <p:cNvSpPr/>
          <p:nvPr/>
        </p:nvSpPr>
        <p:spPr>
          <a:xfrm>
            <a:off x="863798" y="2977634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Source Sans 3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User Accounts &amp; Saving: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 Allow users to save, edit, and share itineraries.</a:t>
            </a:r>
            <a:endParaRPr b="0" i="0" sz="1900" u="none" cap="none" strike="noStrike"/>
          </a:p>
        </p:txBody>
      </p:sp>
      <p:sp>
        <p:nvSpPr>
          <p:cNvPr id="207" name="Google Shape;207;p20"/>
          <p:cNvSpPr/>
          <p:nvPr/>
        </p:nvSpPr>
        <p:spPr>
          <a:xfrm>
            <a:off x="863798" y="3804285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Source Sans 3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Real-time Updates: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 Integrate live data for events, weather, and transport delays.</a:t>
            </a:r>
            <a:endParaRPr b="0" i="0" sz="1900" u="none" cap="none" strike="noStrike"/>
          </a:p>
        </p:txBody>
      </p:sp>
      <p:sp>
        <p:nvSpPr>
          <p:cNvPr id="208" name="Google Shape;208;p20"/>
          <p:cNvSpPr/>
          <p:nvPr/>
        </p:nvSpPr>
        <p:spPr>
          <a:xfrm>
            <a:off x="863798" y="4630936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Source Sans 3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Booking Integrations: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 Partner with flight, hotel, and activity booking platforms.</a:t>
            </a:r>
            <a:endParaRPr b="0" i="0" sz="1900" u="none" cap="none" strike="noStrike"/>
          </a:p>
        </p:txBody>
      </p:sp>
      <p:sp>
        <p:nvSpPr>
          <p:cNvPr id="209" name="Google Shape;209;p20"/>
          <p:cNvSpPr/>
          <p:nvPr/>
        </p:nvSpPr>
        <p:spPr>
          <a:xfrm>
            <a:off x="863798" y="5457587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Source Sans 3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Multi-Modal Planning: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 Support planning for car rentals, train journeys, and more.</a:t>
            </a:r>
            <a:endParaRPr b="0" i="0" sz="1900" u="none" cap="none" strike="noStrike"/>
          </a:p>
        </p:txBody>
      </p:sp>
      <p:sp>
        <p:nvSpPr>
          <p:cNvPr id="210" name="Google Shape;210;p20"/>
          <p:cNvSpPr/>
          <p:nvPr/>
        </p:nvSpPr>
        <p:spPr>
          <a:xfrm>
            <a:off x="863798" y="6284238"/>
            <a:ext cx="7416403" cy="7403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2631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Source Sans 3"/>
              <a:buNone/>
            </a:pPr>
            <a:r>
              <a:rPr b="1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Voice Interface:</a:t>
            </a:r>
            <a:r>
              <a:rPr b="0" i="0" lang="en-US" sz="1900" u="none" cap="none" strike="noStrike">
                <a:solidFill>
                  <a:srgbClr val="E2E6E9"/>
                </a:solidFill>
                <a:latin typeface="Source Sans 3"/>
                <a:ea typeface="Source Sans 3"/>
                <a:cs typeface="Source Sans 3"/>
                <a:sym typeface="Source Sans 3"/>
              </a:rPr>
              <a:t> Enable hands-free itinerary generation and modification.</a:t>
            </a:r>
            <a:endParaRPr b="0" i="0" sz="190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